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6" r:id="rId5"/>
    <p:sldId id="259" r:id="rId6"/>
    <p:sldId id="268" r:id="rId7"/>
    <p:sldId id="263" r:id="rId8"/>
    <p:sldId id="264" r:id="rId9"/>
    <p:sldId id="25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1" r:id="rId21"/>
    <p:sldId id="257" r:id="rId22"/>
    <p:sldId id="287" r:id="rId23"/>
    <p:sldId id="278" r:id="rId24"/>
    <p:sldId id="282" r:id="rId25"/>
    <p:sldId id="285" r:id="rId26"/>
    <p:sldId id="306" r:id="rId27"/>
    <p:sldId id="283" r:id="rId28"/>
    <p:sldId id="288" r:id="rId29"/>
    <p:sldId id="289" r:id="rId30"/>
    <p:sldId id="290" r:id="rId31"/>
    <p:sldId id="291" r:id="rId32"/>
    <p:sldId id="284" r:id="rId33"/>
    <p:sldId id="292" r:id="rId34"/>
    <p:sldId id="294" r:id="rId35"/>
    <p:sldId id="295" r:id="rId36"/>
    <p:sldId id="29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28" autoAdjust="0"/>
  </p:normalViewPr>
  <p:slideViewPr>
    <p:cSldViewPr>
      <p:cViewPr varScale="1">
        <p:scale>
          <a:sx n="102" d="100"/>
          <a:sy n="102" d="100"/>
        </p:scale>
        <p:origin x="18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zhuanlan.zhihu.com/p/57999494" TargetMode="External"/><Relationship Id="rId1" Type="http://schemas.openxmlformats.org/officeDocument/2006/relationships/hyperlink" Target="https://www.bilibili.com/video/av6053109?from=search&amp;seid=454710212983427971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hyperlink" Target="https://zhuanlan.zhihu.com/p/5833257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bilibili.com/video/av31950221" TargetMode="Externa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demo.infinitysia.com/ant/1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zhuanlan.zhihu.com/p/69064852" TargetMode="External"/><Relationship Id="rId2" Type="http://schemas.openxmlformats.org/officeDocument/2006/relationships/hyperlink" Target="https://www.cnblogs.com/pinard/category/894692.html" TargetMode="External"/><Relationship Id="rId1" Type="http://schemas.openxmlformats.org/officeDocument/2006/relationships/hyperlink" Target="https://morvanzhou.github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blog.sina.com.cn/s/blog_569352fa0102w3ya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科学、</a:t>
            </a:r>
            <a:r>
              <a:rPr lang="en-US" altLang="zh-CN" dirty="0" smtClean="0"/>
              <a:t>AI</a:t>
            </a:r>
            <a:r>
              <a:rPr lang="zh-CN" altLang="en-US" dirty="0" smtClean="0"/>
              <a:t>、建模概念理解</a:t>
            </a:r>
            <a:br>
              <a:rPr lang="en-US" altLang="zh-CN" dirty="0" smtClean="0"/>
            </a:br>
            <a:r>
              <a:rPr lang="zh-CN" altLang="en-US" dirty="0" smtClean="0"/>
              <a:t>及反欺诈工作分享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姚忠辉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3952491"/>
            <a:ext cx="8229600" cy="22860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800" dirty="0" smtClean="0"/>
              <a:t>模型中所有可能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函数构成</a:t>
            </a:r>
            <a:r>
              <a:rPr lang="zh-CN" altLang="en-US" sz="1800" dirty="0"/>
              <a:t>的空间称为“假设空间”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1800" dirty="0" smtClean="0"/>
              <a:t>举例如下：</a:t>
            </a:r>
            <a:endParaRPr lang="en-US" altLang="zh-CN" sz="1800" dirty="0" smtClean="0"/>
          </a:p>
          <a:p>
            <a:r>
              <a:rPr lang="zh-CN" altLang="en-US" sz="1800" dirty="0" smtClean="0"/>
              <a:t>直觉：</a:t>
            </a:r>
            <a:r>
              <a:rPr lang="zh-CN" altLang="en-US" sz="1800" dirty="0"/>
              <a:t>电压与电流</a:t>
            </a:r>
            <a:r>
              <a:rPr lang="zh-CN" altLang="en-US" sz="1800" dirty="0" smtClean="0"/>
              <a:t>成正比</a:t>
            </a:r>
            <a:endParaRPr lang="en-US" altLang="zh-CN" sz="1800" dirty="0" smtClean="0"/>
          </a:p>
          <a:p>
            <a:r>
              <a:rPr lang="zh-CN" altLang="en-US" sz="1800" dirty="0" smtClean="0"/>
              <a:t>假设：电压</a:t>
            </a:r>
            <a:r>
              <a:rPr lang="en-US" altLang="zh-CN" sz="1800" dirty="0" smtClean="0"/>
              <a:t>=α</a:t>
            </a:r>
            <a:r>
              <a:rPr lang="zh-CN" altLang="en-US" sz="1800" dirty="0" smtClean="0"/>
              <a:t>*电流</a:t>
            </a:r>
            <a:r>
              <a:rPr lang="en-US" altLang="zh-CN" sz="1800" dirty="0" smtClean="0"/>
              <a:t>+β</a:t>
            </a:r>
            <a:endParaRPr lang="en-US" altLang="zh-CN" sz="1800" dirty="0" smtClean="0"/>
          </a:p>
          <a:p>
            <a:r>
              <a:rPr lang="zh-CN" altLang="en-US" sz="1800" dirty="0" smtClean="0"/>
              <a:t>假设空间：集合</a:t>
            </a:r>
            <a:r>
              <a:rPr lang="en-US" altLang="zh-CN" sz="1800" dirty="0" smtClean="0"/>
              <a:t>{</a:t>
            </a:r>
            <a:r>
              <a:rPr lang="zh-CN" altLang="en-US" sz="1800" dirty="0"/>
              <a:t>电压</a:t>
            </a:r>
            <a:r>
              <a:rPr lang="en-US" altLang="zh-CN" sz="1800" dirty="0" smtClean="0"/>
              <a:t>=1</a:t>
            </a:r>
            <a:r>
              <a:rPr lang="zh-CN" altLang="en-US" sz="1800" dirty="0" smtClean="0"/>
              <a:t>*</a:t>
            </a:r>
            <a:r>
              <a:rPr lang="zh-CN" altLang="en-US" sz="1800" dirty="0"/>
              <a:t>电流</a:t>
            </a:r>
            <a:r>
              <a:rPr lang="en-US" altLang="zh-CN" sz="1800" dirty="0" smtClean="0"/>
              <a:t>+2</a:t>
            </a:r>
            <a:r>
              <a:rPr lang="zh-CN" altLang="en-US" sz="1800" dirty="0" smtClean="0"/>
              <a:t>，</a:t>
            </a:r>
            <a:r>
              <a:rPr lang="zh-CN" altLang="en-US" sz="1800" dirty="0"/>
              <a:t>电压</a:t>
            </a:r>
            <a:r>
              <a:rPr lang="en-US" altLang="zh-CN" sz="1800" dirty="0" smtClean="0"/>
              <a:t>=3</a:t>
            </a:r>
            <a:r>
              <a:rPr lang="zh-CN" altLang="en-US" sz="1800" dirty="0" smtClean="0"/>
              <a:t>*</a:t>
            </a:r>
            <a:r>
              <a:rPr lang="zh-CN" altLang="en-US" sz="1800" dirty="0"/>
              <a:t>电流</a:t>
            </a:r>
            <a:r>
              <a:rPr lang="en-US" altLang="zh-CN" sz="1800" dirty="0" smtClean="0"/>
              <a:t>+4</a:t>
            </a:r>
            <a:r>
              <a:rPr lang="zh-CN" altLang="en-US" sz="1800" dirty="0" smtClean="0"/>
              <a:t>，。。。</a:t>
            </a:r>
            <a:r>
              <a:rPr lang="en-US" altLang="zh-CN" sz="1800" dirty="0" smtClean="0"/>
              <a:t>}</a:t>
            </a:r>
            <a:r>
              <a:rPr lang="zh-CN" altLang="en-US" sz="1800" dirty="0" smtClean="0"/>
              <a:t> </a:t>
            </a:r>
            <a:endParaRPr lang="en-US" altLang="zh-CN" sz="1800" dirty="0"/>
          </a:p>
          <a:p>
            <a:r>
              <a:rPr lang="zh-CN" altLang="en-US" sz="1800" dirty="0" smtClean="0"/>
              <a:t>设计实验，收集数据，列名（电压、电流、材质种类）</a:t>
            </a:r>
            <a:endParaRPr lang="en-US" altLang="zh-CN" sz="1800" dirty="0" smtClean="0"/>
          </a:p>
          <a:p>
            <a:r>
              <a:rPr lang="zh-CN" altLang="en-US" sz="1800" dirty="0" smtClean="0"/>
              <a:t>数据分析：相同材质的回归分析，不同材质的影响</a:t>
            </a:r>
            <a:endParaRPr lang="en-US" altLang="zh-CN" sz="1800" dirty="0" smtClean="0"/>
          </a:p>
          <a:p>
            <a:r>
              <a:rPr lang="zh-CN" altLang="en-US" sz="1800" dirty="0" smtClean="0"/>
              <a:t>得出结论：欧姆定律</a:t>
            </a:r>
            <a:r>
              <a:rPr lang="en-US" altLang="zh-CN" sz="1800" dirty="0" smtClean="0"/>
              <a:t>U=RI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524001"/>
            <a:ext cx="8877714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计算机科学的知识大厦</a:t>
            </a:r>
            <a:endParaRPr lang="en-US" altLang="zh-CN" dirty="0" smtClean="0"/>
          </a:p>
          <a:p>
            <a:r>
              <a:rPr lang="en-US" altLang="zh-CN" sz="1600" dirty="0">
                <a:hlinkClick r:id="rId1"/>
              </a:rPr>
              <a:t>https://www.bilibili.com/video/av6053109?from=search&amp;seid=4547102129834279711</a:t>
            </a:r>
            <a:endParaRPr lang="en-US" altLang="zh-CN" sz="1600" dirty="0" smtClean="0"/>
          </a:p>
          <a:p>
            <a:r>
              <a:rPr lang="zh-CN" altLang="en-US" sz="1800" dirty="0" smtClean="0"/>
              <a:t>只需看前</a:t>
            </a:r>
            <a:r>
              <a:rPr lang="en-US" altLang="zh-CN" sz="1800" dirty="0" smtClean="0"/>
              <a:t>15</a:t>
            </a:r>
            <a:r>
              <a:rPr lang="zh-CN" altLang="en-US" sz="1800" dirty="0" smtClean="0"/>
              <a:t>分钟</a:t>
            </a:r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其他视频：</a:t>
            </a:r>
            <a:endParaRPr lang="en-US" altLang="zh-CN" sz="1800" dirty="0" smtClean="0"/>
          </a:p>
          <a:p>
            <a:r>
              <a:rPr lang="en-US" altLang="zh-CN" sz="1800" dirty="0">
                <a:hlinkClick r:id="rId2"/>
              </a:rPr>
              <a:t>https://zhuanlan.zhihu.com/p/57999494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：发现知识、利用知识</a:t>
            </a:r>
            <a:endParaRPr lang="zh-CN" altLang="en-US" dirty="0"/>
          </a:p>
        </p:txBody>
      </p:sp>
      <p:pic>
        <p:nvPicPr>
          <p:cNvPr id="3074" name="Picture 2" descr="https://ss2.baidu.com/6ONYsjip0QIZ8tyhnq/it/u=3047379947,3224356422&amp;fm=173&amp;s=61328873631277CC488D92470300D0E6&amp;w=518&amp;h=481&amp;img.JPE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487411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6" y="533400"/>
            <a:ext cx="879310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举例：机器学习算法之决策树</a:t>
            </a:r>
            <a:endParaRPr lang="zh-CN" altLang="en-US" dirty="0"/>
          </a:p>
        </p:txBody>
      </p:sp>
      <p:pic>
        <p:nvPicPr>
          <p:cNvPr id="5122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7" y="1441084"/>
            <a:ext cx="770816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机器学习算法之感知机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优化目标：找到 使</a:t>
            </a:r>
            <a:r>
              <a:rPr lang="zh-CN" altLang="en-US" sz="1800" dirty="0"/>
              <a:t>误分类的所有</a:t>
            </a:r>
            <a:r>
              <a:rPr lang="zh-CN" altLang="en-US" sz="1800" dirty="0" smtClean="0"/>
              <a:t>样本到</a:t>
            </a:r>
            <a:r>
              <a:rPr lang="zh-CN" altLang="en-US" sz="1800" dirty="0"/>
              <a:t>超平面的距离之和</a:t>
            </a:r>
            <a:r>
              <a:rPr lang="zh-CN" altLang="en-US" sz="1800" dirty="0" smtClean="0"/>
              <a:t>最小 的超平面</a:t>
            </a:r>
            <a:endParaRPr lang="zh-CN" altLang="en-US" sz="1800" dirty="0"/>
          </a:p>
        </p:txBody>
      </p:sp>
      <p:pic>
        <p:nvPicPr>
          <p:cNvPr id="6152" name="Picture 8" descr="æç¥æºï¼ä»åçå°è®­ç»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2247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机器学习算法之朴素贝叶斯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2651" y="1676400"/>
            <a:ext cx="7678698" cy="4221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996"/>
            <a:ext cx="6784152" cy="6775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4419600"/>
            <a:ext cx="2009524" cy="11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机器学习算法总结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24000" y="15240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参考：</a:t>
            </a:r>
            <a:r>
              <a:rPr lang="en-US" altLang="zh-CN" sz="2400" dirty="0">
                <a:hlinkClick r:id="rId1"/>
              </a:rPr>
              <a:t>https://zhuanlan.zhihu.com/p/58332579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057400"/>
            <a:ext cx="9586481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机器学习算法总结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400" y="2133600"/>
            <a:ext cx="8229600" cy="41335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2245" y="1371600"/>
            <a:ext cx="499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参考：</a:t>
            </a:r>
            <a:r>
              <a:rPr lang="en-US" altLang="zh-CN" dirty="0">
                <a:hlinkClick r:id="rId2"/>
              </a:rPr>
              <a:t>https://www.bilibili.com/video/av31950221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爱因斯坦谈科学起源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1953</a:t>
            </a:r>
            <a:r>
              <a:rPr lang="zh-CN" altLang="en-US" dirty="0"/>
              <a:t>年，爱因斯坦在致斯威泽</a:t>
            </a:r>
            <a:r>
              <a:rPr lang="en-US" altLang="zh-CN" dirty="0"/>
              <a:t>(</a:t>
            </a:r>
            <a:r>
              <a:rPr lang="en-US" altLang="zh-CN" dirty="0" err="1"/>
              <a:t>J.E.Switzer</a:t>
            </a:r>
            <a:r>
              <a:rPr lang="en-US" altLang="zh-CN" dirty="0"/>
              <a:t>)</a:t>
            </a:r>
            <a:r>
              <a:rPr lang="zh-CN" altLang="en-US" dirty="0"/>
              <a:t>的信中，</a:t>
            </a:r>
            <a:r>
              <a:rPr lang="zh-CN" altLang="en-US" dirty="0" smtClean="0"/>
              <a:t>谈到</a:t>
            </a:r>
            <a:r>
              <a:rPr lang="zh-CN" altLang="en-US" dirty="0"/>
              <a:t>科学的起源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“西方</a:t>
            </a:r>
            <a:r>
              <a:rPr lang="zh-CN" altLang="en-US" dirty="0"/>
              <a:t>科学的发展是以两个伟大的成就为基础的：</a:t>
            </a:r>
            <a:r>
              <a:rPr lang="zh-CN" altLang="en-US" dirty="0" smtClean="0"/>
              <a:t>希腊哲学家发明</a:t>
            </a:r>
            <a:r>
              <a:rPr lang="zh-CN" altLang="en-US" dirty="0"/>
              <a:t>了</a:t>
            </a:r>
            <a:r>
              <a:rPr lang="zh-CN" altLang="en-US" dirty="0">
                <a:solidFill>
                  <a:srgbClr val="FF0000"/>
                </a:solidFill>
              </a:rPr>
              <a:t>形式逻辑体系</a:t>
            </a:r>
            <a:r>
              <a:rPr lang="en-US" altLang="zh-CN" dirty="0"/>
              <a:t>(</a:t>
            </a:r>
            <a:r>
              <a:rPr lang="zh-CN" altLang="en-US" dirty="0"/>
              <a:t>在欧几里得几何学中</a:t>
            </a:r>
            <a:r>
              <a:rPr lang="en-US" altLang="zh-CN" dirty="0"/>
              <a:t>)</a:t>
            </a:r>
            <a:r>
              <a:rPr lang="zh-CN" altLang="en-US" dirty="0"/>
              <a:t>，以及发现通过</a:t>
            </a:r>
            <a:r>
              <a:rPr lang="zh-CN" altLang="en-US" dirty="0">
                <a:solidFill>
                  <a:srgbClr val="FF0000"/>
                </a:solidFill>
              </a:rPr>
              <a:t>系统的实验</a:t>
            </a:r>
            <a:r>
              <a:rPr lang="zh-CN" altLang="en-US" dirty="0"/>
              <a:t>有可能找出因果关系</a:t>
            </a:r>
            <a:r>
              <a:rPr lang="en-US" altLang="zh-CN" dirty="0"/>
              <a:t>(</a:t>
            </a:r>
            <a:r>
              <a:rPr lang="zh-CN" altLang="en-US" dirty="0"/>
              <a:t>在文艺复兴时期</a:t>
            </a:r>
            <a:r>
              <a:rPr lang="en-US" altLang="zh-CN" dirty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-228600"/>
            <a:ext cx="6040504" cy="72657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学习凸优化对建模的启示</a:t>
            </a:r>
            <a:endParaRPr lang="zh-CN" altLang="en-US" sz="3200" dirty="0"/>
          </a:p>
        </p:txBody>
      </p:sp>
      <p:pic>
        <p:nvPicPr>
          <p:cNvPr id="11266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5" y="2133600"/>
            <a:ext cx="8229600" cy="27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全局最优与局部最优</a:t>
            </a:r>
            <a:endParaRPr lang="zh-CN" altLang="en-US" dirty="0"/>
          </a:p>
        </p:txBody>
      </p:sp>
      <p:pic>
        <p:nvPicPr>
          <p:cNvPr id="7170" name="Picture 2" descr="https://timgsa.baidu.com/timg?image&amp;quality=80&amp;size=b9999_10000&amp;sec=1563276069040&amp;di=74674e6396a70c292b68b731f338246d&amp;imgtype=0&amp;src=http%3A%2F%2Fimage.mamicode.com%2Finfo%2F201901%2F20190117001315599209.jp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22" y="1600200"/>
            <a:ext cx="5761370" cy="22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s2.bdstatic.com/70cFvnSh_Q1YnxGkpoWK1HF6hhy/it/u=3479635609,1597484585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14825"/>
            <a:ext cx="51149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过拟合与欠拟合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8005" y="1436099"/>
            <a:ext cx="7987990" cy="2667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71600" y="4494229"/>
            <a:ext cx="856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一句话很牛逼：用最少的话解释最普遍的现象，并有一定预测能力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133600" y="5254691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欠拟合：不能很好地解释历史</a:t>
            </a:r>
            <a:endParaRPr lang="en-US" altLang="zh-CN" dirty="0"/>
          </a:p>
          <a:p>
            <a:r>
              <a:rPr lang="zh-CN" altLang="en-US" dirty="0"/>
              <a:t>过拟合：能很好地解释历史，但解释未来的能力极差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深度学习与毕加索的牛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417638"/>
            <a:ext cx="3962400" cy="28495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毕加索如何定义公牛？</a:t>
            </a:r>
            <a:endParaRPr lang="en-US" altLang="zh-CN" dirty="0" smtClean="0"/>
          </a:p>
          <a:p>
            <a:r>
              <a:rPr lang="zh-CN" altLang="en-US" dirty="0"/>
              <a:t>长长的犄角</a:t>
            </a:r>
            <a:endParaRPr lang="zh-CN" altLang="en-US" dirty="0"/>
          </a:p>
          <a:p>
            <a:r>
              <a:rPr lang="zh-CN" altLang="en-US" dirty="0"/>
              <a:t>长长的尾巴</a:t>
            </a:r>
            <a:endParaRPr lang="zh-CN" altLang="en-US" dirty="0"/>
          </a:p>
          <a:p>
            <a:r>
              <a:rPr lang="zh-CN" altLang="en-US" dirty="0"/>
              <a:t>宽大的身躯</a:t>
            </a:r>
            <a:endParaRPr lang="zh-CN" altLang="en-US" dirty="0"/>
          </a:p>
          <a:p>
            <a:r>
              <a:rPr lang="zh-CN" altLang="en-US" dirty="0"/>
              <a:t>后腿粗短有力</a:t>
            </a:r>
            <a:endParaRPr lang="zh-CN" altLang="en-US" dirty="0"/>
          </a:p>
          <a:p>
            <a:r>
              <a:rPr lang="zh-CN" altLang="en-US" dirty="0"/>
              <a:t>小丁丁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42" name="Picture 2" descr="https://pic3.zhimg.com/v2-62d49f0a3cef55653565fe0d287acd9a_b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84" y="2057400"/>
            <a:ext cx="57150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17180" y="6080681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深度学习和毕加索画公牛一样，就是不断忘掉细节，突出主要特征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7310" y="48895"/>
            <a:ext cx="3179445" cy="63512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深度学习的本质</a:t>
            </a:r>
            <a:r>
              <a:rPr lang="en-US" altLang="zh-CN" dirty="0"/>
              <a:t>-</a:t>
            </a:r>
            <a:r>
              <a:rPr lang="zh-CN" altLang="en-US" dirty="0"/>
              <a:t>自动特征提取</a:t>
            </a:r>
            <a:endParaRPr lang="zh-CN" altLang="en-US" dirty="0"/>
          </a:p>
        </p:txBody>
      </p:sp>
      <p:pic>
        <p:nvPicPr>
          <p:cNvPr id="9218" name="Picture 2" descr="https://timgsa.baidu.com/timg?image&amp;quality=80&amp;size=b9999_10000&amp;sec=1563279784602&amp;di=448184812079556044e3c5180c2dcb6a&amp;imgtype=0&amp;src=http%3A%2F%2Fwww.mems.me%2Fuploadfile%2F2017%2F1119%2F20171119040451394.jp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8" y="1600200"/>
            <a:ext cx="814358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775467" y="574516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深度学习的特点：提取的隐含层特征人类不一定能理解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9664" y="-1524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深度学习之词嵌入（</a:t>
            </a:r>
            <a:r>
              <a:rPr lang="en-US" altLang="zh-CN" sz="1600" dirty="0" smtClean="0"/>
              <a:t>word2vec</a:t>
            </a:r>
            <a:r>
              <a:rPr lang="zh-CN" altLang="en-US" sz="1600" dirty="0" smtClean="0"/>
              <a:t>）</a:t>
            </a:r>
            <a:br>
              <a:rPr lang="en-US" altLang="zh-CN" sz="1600" dirty="0" smtClean="0"/>
            </a:br>
            <a:r>
              <a:rPr lang="zh-CN" altLang="en-US" sz="1600" dirty="0" smtClean="0"/>
              <a:t>本质：自动提取单词特征（特征是机器学出来的，自然语言有时候无法描述）</a:t>
            </a:r>
            <a:endParaRPr lang="zh-CN" altLang="en-US" sz="1600" dirty="0"/>
          </a:p>
        </p:txBody>
      </p:sp>
      <p:pic>
        <p:nvPicPr>
          <p:cNvPr id="12290" name="Picture 2" descr="https://timgsa.baidu.com/timg?image&amp;quality=80&amp;size=b9999_10000&amp;sec=1563281583723&amp;di=174627b5e51ed17e678e1b86b18a8d59&amp;imgtype=0&amp;src=http%3A%2F%2F5b0988e595225.cdn.sohucs.com%2Fimages%2F20190715%2Fae22410d3a32414b9c0d78508185bba6.jpe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9" y="3733800"/>
            <a:ext cx="8382000" cy="31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imgsa.baidu.com/timg?image&amp;quality=80&amp;size=b9999_10000&amp;sec=1563281772734&amp;di=c539b25ede418a0135aa47cf6181c7be&amp;imgtype=0&amp;src=http%3A%2F%2Fmmbiz.qpic.cn%2Fmmbiz_png%2Fg4neqjUClA4TWSw3gFDoIr8La3Aa2njIU00a6MVf0uCEznALv82icNyNhglZqs6wk3zEiaabBsUh66N8vQY0uP9Q%2F640%3Fwx_fmt%3D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6" y="958392"/>
            <a:ext cx="8153400" cy="273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其他有意思领域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迁移</a:t>
            </a:r>
            <a:r>
              <a:rPr lang="zh-CN" altLang="en-US" dirty="0" smtClean="0"/>
              <a:t>学习：基于训练好的识别狗的模型去学习识别狼，学习效率比从零学习要快。</a:t>
            </a:r>
            <a:endParaRPr lang="en-US" altLang="zh-CN" dirty="0" smtClean="0"/>
          </a:p>
          <a:p>
            <a:r>
              <a:rPr lang="zh-CN" altLang="en-US" dirty="0" smtClean="0"/>
              <a:t>强化学习：探索与利用，用</a:t>
            </a:r>
            <a:r>
              <a:rPr lang="en-US" altLang="zh-CN" dirty="0" smtClean="0"/>
              <a:t>10%</a:t>
            </a:r>
            <a:r>
              <a:rPr lang="zh-CN" altLang="en-US" dirty="0" smtClean="0"/>
              <a:t>的概率去探索环境生成新策略，用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的概率去利用旧有策略。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zh-CN" altLang="en-US" sz="2000" dirty="0" smtClean="0"/>
              <a:t>蚂蚁的例子（互动游戏）：</a:t>
            </a:r>
            <a:r>
              <a:rPr lang="en-US" altLang="zh-CN" sz="2000" dirty="0">
                <a:hlinkClick r:id="rId1"/>
              </a:rPr>
              <a:t>http://demo.infinitysia.com/ant/1</a:t>
            </a:r>
            <a:r>
              <a:rPr lang="en-US" altLang="zh-CN" sz="2000" dirty="0" smtClean="0">
                <a:hlinkClick r:id="rId1"/>
              </a:rPr>
              <a:t>/</a:t>
            </a:r>
            <a:r>
              <a:rPr lang="en-US" altLang="zh-CN" sz="2000" dirty="0" smtClean="0"/>
              <a:t>    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其他有意思领域</a:t>
            </a:r>
            <a:r>
              <a:rPr lang="en-US" altLang="zh-CN" dirty="0" smtClean="0"/>
              <a:t>-</a:t>
            </a:r>
            <a:r>
              <a:rPr lang="zh-CN" altLang="en-US" dirty="0"/>
              <a:t>零次学习</a:t>
            </a:r>
            <a:endParaRPr lang="zh-CN" altLang="en-US" dirty="0"/>
          </a:p>
        </p:txBody>
      </p:sp>
      <p:pic>
        <p:nvPicPr>
          <p:cNvPr id="14338" name="Picture 2" descr="é¶æ¬¡å­¦ä¹ ï¼Zero-Shot Learningï¼å¥é¨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90" y="1600200"/>
            <a:ext cx="819541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科学的两条腿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286000"/>
            <a:ext cx="7571581" cy="2562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其他有意思领域</a:t>
            </a:r>
            <a:r>
              <a:rPr lang="en-US" altLang="zh-CN" dirty="0" smtClean="0"/>
              <a:t>-GAN</a:t>
            </a:r>
            <a:r>
              <a:rPr lang="zh-CN" altLang="en-US" dirty="0" smtClean="0"/>
              <a:t>（左右手互博）</a:t>
            </a:r>
            <a:endParaRPr lang="zh-CN" altLang="en-US" dirty="0"/>
          </a:p>
        </p:txBody>
      </p:sp>
      <p:pic>
        <p:nvPicPr>
          <p:cNvPr id="15364" name="Picture 4" descr="æç®åææçGANï¼çæå¯¹æç½ç»ï¼æç¨ï¼ä»çè®ºå°å®è·µï¼éä»£ç ï¼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134394"/>
            <a:ext cx="7048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8196" name="Picture 4" descr="https://timgsa.baidu.com/timg?image&amp;quality=80&amp;size=b9999_10000&amp;sec=1563279626641&amp;di=7097a3c4ac43f2a004c2d5fa6894e9d5&amp;imgtype=0&amp;src=http%3A%2F%2Ffile.elecfans.com%2Fweb1%2FM00%2F59%2FB0%2Fo4YBAFtqwAOAfWuMAAJ9r_S6ueQ116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14" y="1600200"/>
            <a:ext cx="72391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入门推荐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数学</a:t>
            </a:r>
            <a:r>
              <a:rPr lang="zh-CN" altLang="en-US" sz="1800" dirty="0"/>
              <a:t>基础</a:t>
            </a:r>
            <a:r>
              <a:rPr lang="zh-CN" altLang="en-US" sz="1800" dirty="0" smtClean="0"/>
              <a:t>：高数、线性代数、概率统计、一点凸优化、一点信息论 、。。。</a:t>
            </a:r>
            <a:endParaRPr lang="en-US" altLang="zh-CN" sz="1800" dirty="0" smtClean="0"/>
          </a:p>
          <a:p>
            <a:r>
              <a:rPr lang="zh-CN" altLang="en-US" sz="1800" dirty="0"/>
              <a:t>博</a:t>
            </a:r>
            <a:r>
              <a:rPr lang="zh-CN" altLang="en-US" sz="1800" dirty="0" smtClean="0"/>
              <a:t>客：莫烦</a:t>
            </a:r>
            <a:r>
              <a:rPr lang="en-US" altLang="zh-CN" sz="1800" dirty="0" smtClean="0"/>
              <a:t>python</a:t>
            </a:r>
            <a:r>
              <a:rPr lang="zh-CN" altLang="en-US" sz="1800" dirty="0" smtClean="0"/>
              <a:t>：</a:t>
            </a:r>
            <a:r>
              <a:rPr lang="en-US" altLang="zh-CN" sz="1800" dirty="0" smtClean="0">
                <a:hlinkClick r:id="rId1"/>
              </a:rPr>
              <a:t>https</a:t>
            </a:r>
            <a:r>
              <a:rPr lang="en-US" altLang="zh-CN" sz="1800" dirty="0">
                <a:hlinkClick r:id="rId1"/>
              </a:rPr>
              <a:t>://morvanzhou.github.io</a:t>
            </a:r>
            <a:r>
              <a:rPr lang="en-US" altLang="zh-CN" sz="1800" dirty="0" smtClean="0">
                <a:hlinkClick r:id="rId1"/>
              </a:rPr>
              <a:t>/</a:t>
            </a:r>
            <a:r>
              <a:rPr lang="en-US" altLang="zh-CN" sz="1800" dirty="0" smtClean="0"/>
              <a:t> </a:t>
            </a:r>
            <a:endParaRPr lang="en-US" altLang="zh-CN" sz="1800" dirty="0" smtClean="0"/>
          </a:p>
          <a:p>
            <a:r>
              <a:rPr lang="zh-CN" altLang="en-US" sz="1800" dirty="0"/>
              <a:t> </a:t>
            </a:r>
            <a:r>
              <a:rPr lang="zh-CN" altLang="en-US" sz="1800" dirty="0" smtClean="0"/>
              <a:t>            </a:t>
            </a:r>
            <a:r>
              <a:rPr lang="zh-CN" altLang="en-US" sz="1800" dirty="0"/>
              <a:t>刘建平</a:t>
            </a:r>
            <a:r>
              <a:rPr lang="en-US" altLang="zh-CN" sz="1800" dirty="0" err="1" smtClean="0"/>
              <a:t>Pinard</a:t>
            </a:r>
            <a:r>
              <a:rPr lang="en-US" altLang="zh-CN" sz="1800" dirty="0" smtClean="0"/>
              <a:t>: </a:t>
            </a:r>
            <a:r>
              <a:rPr lang="en-US" altLang="zh-CN" sz="1800" dirty="0" smtClean="0">
                <a:hlinkClick r:id="rId2"/>
              </a:rPr>
              <a:t>https</a:t>
            </a:r>
            <a:r>
              <a:rPr lang="en-US" altLang="zh-CN" sz="1800" dirty="0">
                <a:hlinkClick r:id="rId2"/>
              </a:rPr>
              <a:t>://www.cnblogs.com/pinard/category/894692.html</a:t>
            </a:r>
            <a:endParaRPr lang="en-US" altLang="zh-CN" sz="1800" dirty="0" smtClean="0"/>
          </a:p>
          <a:p>
            <a:r>
              <a:rPr lang="zh-CN" altLang="en-US" sz="1800" dirty="0" smtClean="0"/>
              <a:t>             机器学习</a:t>
            </a:r>
            <a:r>
              <a:rPr lang="zh-CN" altLang="en-US" sz="1800" dirty="0"/>
              <a:t>白板推导视频</a:t>
            </a:r>
            <a:r>
              <a:rPr lang="zh-CN" altLang="en-US" sz="1800" dirty="0" smtClean="0"/>
              <a:t>集合</a:t>
            </a:r>
            <a:r>
              <a:rPr lang="en-US" altLang="zh-CN" sz="1800" dirty="0" smtClean="0"/>
              <a:t>:</a:t>
            </a:r>
            <a:r>
              <a:rPr lang="en-US" altLang="zh-CN" sz="1800" dirty="0">
                <a:hlinkClick r:id="rId3"/>
              </a:rPr>
              <a:t>https://</a:t>
            </a:r>
            <a:r>
              <a:rPr lang="en-US" altLang="zh-CN" sz="1800" dirty="0" smtClean="0">
                <a:hlinkClick r:id="rId3"/>
              </a:rPr>
              <a:t>zhuanlan.zhihu.com/p/69064852</a:t>
            </a:r>
            <a:r>
              <a:rPr lang="en-US" altLang="zh-CN" sz="1800" dirty="0" smtClean="0"/>
              <a:t> </a:t>
            </a:r>
            <a:endParaRPr lang="en-US" altLang="zh-CN" sz="1800" dirty="0" smtClean="0"/>
          </a:p>
          <a:p>
            <a:r>
              <a:rPr lang="en-US" altLang="zh-CN" sz="1800" dirty="0"/>
              <a:t> </a:t>
            </a:r>
            <a:r>
              <a:rPr lang="en-US" altLang="zh-CN" sz="1800" dirty="0" smtClean="0"/>
              <a:t>            </a:t>
            </a:r>
            <a:r>
              <a:rPr lang="zh-CN" altLang="en-US" sz="1800" dirty="0" smtClean="0"/>
              <a:t>吴恩达</a:t>
            </a:r>
            <a:endParaRPr lang="en-US" altLang="zh-CN" sz="1800" dirty="0" smtClean="0"/>
          </a:p>
          <a:p>
            <a:r>
              <a:rPr lang="en-US" altLang="zh-CN" sz="1800" dirty="0"/>
              <a:t> </a:t>
            </a:r>
            <a:r>
              <a:rPr lang="en-US" altLang="zh-CN" sz="1800" dirty="0" smtClean="0"/>
              <a:t>            </a:t>
            </a:r>
            <a:r>
              <a:rPr lang="zh-CN" altLang="en-US" sz="1800" dirty="0" smtClean="0"/>
              <a:t>李宏毅</a:t>
            </a:r>
            <a:endParaRPr lang="en-US" altLang="zh-CN" sz="1800" dirty="0" smtClean="0"/>
          </a:p>
          <a:p>
            <a:r>
              <a:rPr lang="zh-CN" altLang="en-US" sz="1800" dirty="0"/>
              <a:t> </a:t>
            </a:r>
            <a:r>
              <a:rPr lang="zh-CN" altLang="en-US" sz="1800" dirty="0" smtClean="0"/>
              <a:t>            林</a:t>
            </a:r>
            <a:r>
              <a:rPr lang="zh-CN" altLang="en-US" sz="1800" dirty="0"/>
              <a:t>轩田</a:t>
            </a:r>
            <a:endParaRPr lang="zh-CN" altLang="en-US" sz="1800" dirty="0"/>
          </a:p>
          <a:p>
            <a:r>
              <a:rPr lang="en-US" altLang="zh-CN" sz="1800" dirty="0" smtClean="0"/>
              <a:t>             MIT</a:t>
            </a:r>
            <a:r>
              <a:rPr lang="zh-CN" altLang="en-US" sz="1800" dirty="0" smtClean="0"/>
              <a:t>线代（网易云有视频，知乎有详细笔记）</a:t>
            </a:r>
            <a:endParaRPr lang="en-US" altLang="zh-CN" sz="1800" dirty="0" smtClean="0"/>
          </a:p>
          <a:p>
            <a:r>
              <a:rPr lang="zh-CN" altLang="en-US" sz="1800" dirty="0" smtClean="0"/>
              <a:t>             微</a:t>
            </a:r>
            <a:r>
              <a:rPr lang="zh-CN" altLang="en-US" sz="1800" dirty="0"/>
              <a:t>信公众号：遇见</a:t>
            </a:r>
            <a:r>
              <a:rPr lang="zh-CN" altLang="en-US" sz="1800" dirty="0" smtClean="0"/>
              <a:t>数学</a:t>
            </a:r>
            <a:endParaRPr lang="en-US" altLang="zh-CN" sz="1800" dirty="0" smtClean="0"/>
          </a:p>
          <a:p>
            <a:r>
              <a:rPr lang="zh-CN" altLang="en-US" sz="1800" dirty="0" smtClean="0"/>
              <a:t>             微</a:t>
            </a:r>
            <a:r>
              <a:rPr lang="zh-CN" altLang="en-US" sz="1800" dirty="0"/>
              <a:t>信公众号</a:t>
            </a:r>
            <a:r>
              <a:rPr lang="zh-CN" altLang="en-US" sz="1800" dirty="0" smtClean="0"/>
              <a:t>：马同学高等数学</a:t>
            </a:r>
            <a:endParaRPr lang="en-US" altLang="zh-CN" sz="1800" dirty="0" smtClean="0"/>
          </a:p>
          <a:p>
            <a:r>
              <a:rPr lang="en-US" altLang="zh-CN" sz="1800" dirty="0"/>
              <a:t> </a:t>
            </a:r>
            <a:r>
              <a:rPr lang="en-US" altLang="zh-CN" sz="1800" dirty="0" smtClean="0"/>
              <a:t>            </a:t>
            </a:r>
            <a:r>
              <a:rPr lang="zh-CN" altLang="en-US" sz="1800" dirty="0" smtClean="0"/>
              <a:t>。。。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表数据可视化工具</a:t>
            </a:r>
            <a:r>
              <a:rPr lang="en-US" altLang="zh-CN" dirty="0" smtClean="0"/>
              <a:t>-tableau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4" y="1600200"/>
            <a:ext cx="766063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图数据可视化工具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Gephi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7902"/>
            <a:ext cx="8229600" cy="4470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图数据可视化工具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Gephi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759"/>
            <a:ext cx="8229600" cy="447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公理化方法开端</a:t>
            </a:r>
            <a:br>
              <a:rPr lang="en-US" altLang="zh-CN" dirty="0" smtClean="0"/>
            </a:br>
            <a:r>
              <a:rPr lang="en-US" altLang="zh-CN" sz="1300" dirty="0" smtClean="0">
                <a:hlinkClick r:id="rId1"/>
              </a:rPr>
              <a:t>http</a:t>
            </a:r>
            <a:r>
              <a:rPr lang="en-US" altLang="zh-CN" sz="1300" dirty="0">
                <a:hlinkClick r:id="rId1"/>
              </a:rPr>
              <a:t>://blog.sina.com.cn/s/blog_569352fa0102w3ya.html</a:t>
            </a:r>
            <a:r>
              <a:rPr lang="en-US" altLang="zh-CN" sz="13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欧几里</a:t>
            </a:r>
            <a:r>
              <a:rPr lang="zh-CN" altLang="en-US" dirty="0" smtClean="0"/>
              <a:t>得在</a:t>
            </a:r>
            <a:r>
              <a:rPr lang="en-US" altLang="zh-CN" dirty="0" smtClean="0"/>
              <a:t>《</a:t>
            </a:r>
            <a:r>
              <a:rPr lang="zh-CN" altLang="en-US" dirty="0"/>
              <a:t>几何原本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个公设和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zh-CN" altLang="en-US" dirty="0" smtClean="0"/>
              <a:t>公理：</a:t>
            </a:r>
            <a:br>
              <a:rPr lang="zh-CN" altLang="en-US" dirty="0"/>
            </a:br>
            <a:r>
              <a:rPr lang="zh-CN" altLang="en-US" dirty="0"/>
              <a:t>　　</a:t>
            </a:r>
            <a:br>
              <a:rPr lang="zh-CN" altLang="en-US" dirty="0"/>
            </a:br>
            <a:r>
              <a:rPr lang="zh-CN" altLang="en-US" dirty="0"/>
              <a:t>　　公设</a:t>
            </a:r>
            <a:r>
              <a:rPr lang="en-US" altLang="zh-CN" dirty="0"/>
              <a:t>1</a:t>
            </a:r>
            <a:r>
              <a:rPr lang="zh-CN" altLang="en-US" dirty="0"/>
              <a:t>：任意一点到另外任意一点可以画直线。　　</a:t>
            </a:r>
            <a:br>
              <a:rPr lang="zh-CN" altLang="en-US" dirty="0"/>
            </a:br>
            <a:r>
              <a:rPr lang="zh-CN" altLang="en-US" dirty="0"/>
              <a:t>　　公设</a:t>
            </a:r>
            <a:r>
              <a:rPr lang="en-US" altLang="zh-CN" dirty="0"/>
              <a:t>2</a:t>
            </a:r>
            <a:r>
              <a:rPr lang="zh-CN" altLang="en-US" dirty="0"/>
              <a:t>：一条有限线段可以继续延长。　　</a:t>
            </a:r>
            <a:br>
              <a:rPr lang="zh-CN" altLang="en-US" dirty="0"/>
            </a:br>
            <a:r>
              <a:rPr lang="zh-CN" altLang="en-US" dirty="0"/>
              <a:t>　　公设</a:t>
            </a:r>
            <a:r>
              <a:rPr lang="en-US" altLang="zh-CN" dirty="0"/>
              <a:t>3</a:t>
            </a:r>
            <a:r>
              <a:rPr lang="zh-CN" altLang="en-US" dirty="0"/>
              <a:t>：以任意点为心及任意的距离可以画圆。　　</a:t>
            </a:r>
            <a:br>
              <a:rPr lang="zh-CN" altLang="en-US" dirty="0"/>
            </a:br>
            <a:r>
              <a:rPr lang="zh-CN" altLang="en-US" dirty="0"/>
              <a:t>　　公设</a:t>
            </a:r>
            <a:r>
              <a:rPr lang="en-US" altLang="zh-CN" dirty="0"/>
              <a:t>4</a:t>
            </a:r>
            <a:r>
              <a:rPr lang="zh-CN" altLang="en-US" dirty="0"/>
              <a:t>：凡直角都彼此相等。　　</a:t>
            </a:r>
            <a:br>
              <a:rPr lang="zh-CN" altLang="en-US" dirty="0"/>
            </a:br>
            <a:r>
              <a:rPr lang="zh-CN" altLang="en-US" dirty="0"/>
              <a:t>　　公设</a:t>
            </a:r>
            <a:r>
              <a:rPr lang="en-US" altLang="zh-CN" dirty="0"/>
              <a:t>5</a:t>
            </a:r>
            <a:r>
              <a:rPr lang="zh-CN" altLang="en-US" dirty="0"/>
              <a:t>：同平面内一条直线和另外两条直线相交，若在某一侧的两个内角和小于二直角的和，则这二直线经无限延长后在这一侧相交。</a:t>
            </a:r>
            <a:br>
              <a:rPr lang="zh-CN" altLang="en-US" dirty="0"/>
            </a:br>
            <a:r>
              <a:rPr lang="zh-CN" altLang="en-US" dirty="0"/>
              <a:t>　　</a:t>
            </a:r>
            <a:br>
              <a:rPr lang="zh-CN" altLang="en-US" dirty="0"/>
            </a:br>
            <a:r>
              <a:rPr lang="zh-CN" altLang="en-US" dirty="0"/>
              <a:t>　　公理</a:t>
            </a:r>
            <a:r>
              <a:rPr lang="en-US" altLang="zh-CN" dirty="0"/>
              <a:t>1</a:t>
            </a:r>
            <a:r>
              <a:rPr lang="zh-CN" altLang="en-US" dirty="0"/>
              <a:t>、等于同量的量彼此相等。　　</a:t>
            </a:r>
            <a:br>
              <a:rPr lang="zh-CN" altLang="en-US" dirty="0"/>
            </a:br>
            <a:r>
              <a:rPr lang="zh-CN" altLang="en-US" dirty="0"/>
              <a:t>　　公理</a:t>
            </a:r>
            <a:r>
              <a:rPr lang="en-US" altLang="zh-CN" dirty="0"/>
              <a:t>2</a:t>
            </a:r>
            <a:r>
              <a:rPr lang="zh-CN" altLang="en-US" dirty="0"/>
              <a:t>、等量加等量，其和仍相等。　　</a:t>
            </a:r>
            <a:br>
              <a:rPr lang="zh-CN" altLang="en-US" dirty="0"/>
            </a:br>
            <a:r>
              <a:rPr lang="zh-CN" altLang="en-US" dirty="0"/>
              <a:t>　　公理</a:t>
            </a:r>
            <a:r>
              <a:rPr lang="en-US" altLang="zh-CN" dirty="0"/>
              <a:t>3</a:t>
            </a:r>
            <a:r>
              <a:rPr lang="zh-CN" altLang="en-US" dirty="0"/>
              <a:t>、等量减等量，其差仍相等。　　</a:t>
            </a:r>
            <a:br>
              <a:rPr lang="zh-CN" altLang="en-US" dirty="0"/>
            </a:br>
            <a:r>
              <a:rPr lang="zh-CN" altLang="en-US" dirty="0"/>
              <a:t>　　公理</a:t>
            </a:r>
            <a:r>
              <a:rPr lang="en-US" altLang="zh-CN" dirty="0"/>
              <a:t>4</a:t>
            </a:r>
            <a:r>
              <a:rPr lang="zh-CN" altLang="en-US" dirty="0"/>
              <a:t>、彼此能重合的物体是全等的。　　</a:t>
            </a:r>
            <a:br>
              <a:rPr lang="zh-CN" altLang="en-US" dirty="0"/>
            </a:br>
            <a:r>
              <a:rPr lang="zh-CN" altLang="en-US" dirty="0"/>
              <a:t>　　公理</a:t>
            </a:r>
            <a:r>
              <a:rPr lang="en-US" altLang="zh-CN" dirty="0"/>
              <a:t>5</a:t>
            </a:r>
            <a:r>
              <a:rPr lang="zh-CN" altLang="en-US" dirty="0"/>
              <a:t>、整体大于部分。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公理的</a:t>
            </a:r>
            <a:r>
              <a:rPr lang="zh-CN" altLang="en-US" dirty="0"/>
              <a:t>基本要求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①</a:t>
            </a:r>
            <a:r>
              <a:rPr lang="zh-CN" altLang="en-US" sz="2200" dirty="0"/>
              <a:t>一致性</a:t>
            </a:r>
            <a:endParaRPr lang="zh-CN" altLang="en-US" sz="2200" dirty="0"/>
          </a:p>
          <a:p>
            <a:r>
              <a:rPr lang="zh-CN" altLang="en-US" sz="2200" dirty="0"/>
              <a:t>不能存在两种截然相反的命题。这也称协调性或相容性或无矛盾性。</a:t>
            </a:r>
            <a:endParaRPr lang="zh-CN" altLang="en-US" sz="2200" dirty="0"/>
          </a:p>
          <a:p>
            <a:r>
              <a:rPr lang="zh-CN" altLang="en-US" sz="2200" dirty="0"/>
              <a:t>②独立性</a:t>
            </a:r>
            <a:endParaRPr lang="zh-CN" altLang="en-US" sz="2200" dirty="0"/>
          </a:p>
          <a:p>
            <a:r>
              <a:rPr lang="zh-CN" altLang="en-US" sz="2200" dirty="0"/>
              <a:t>各个公理之间不能有依存关系，一个公理不能被其它公理所推出，否则这个公理实质上是个定理，就成为多余的了。</a:t>
            </a:r>
            <a:endParaRPr lang="zh-CN" altLang="en-US" sz="2200" dirty="0"/>
          </a:p>
          <a:p>
            <a:r>
              <a:rPr lang="zh-CN" altLang="en-US" sz="2200" dirty="0"/>
              <a:t>③完备性</a:t>
            </a:r>
            <a:endParaRPr lang="zh-CN" altLang="en-US" sz="2200" dirty="0"/>
          </a:p>
          <a:p>
            <a:r>
              <a:rPr lang="zh-CN" altLang="en-US" sz="2200" dirty="0"/>
              <a:t>要保证该公理组能推出全部的真命题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endParaRPr lang="zh-CN" altLang="en-US" sz="2200" dirty="0"/>
          </a:p>
          <a:p>
            <a:r>
              <a:rPr lang="zh-CN" altLang="en-US" sz="1500" dirty="0"/>
              <a:t>要做到上面这</a:t>
            </a:r>
            <a:r>
              <a:rPr lang="en-US" altLang="zh-CN" sz="1500" dirty="0"/>
              <a:t>3</a:t>
            </a:r>
            <a:r>
              <a:rPr lang="zh-CN" altLang="en-US" sz="1500" dirty="0"/>
              <a:t>点，是不容易的，需要对现实对象的本质有深刻洞察。</a:t>
            </a:r>
            <a:endParaRPr lang="zh-CN" altLang="en-US" sz="1500" dirty="0"/>
          </a:p>
          <a:p>
            <a:r>
              <a:rPr lang="zh-CN" altLang="en-US" sz="1500" dirty="0"/>
              <a:t>上面这</a:t>
            </a:r>
            <a:r>
              <a:rPr lang="en-US" altLang="zh-CN" sz="1500" dirty="0"/>
              <a:t>3</a:t>
            </a:r>
            <a:r>
              <a:rPr lang="zh-CN" altLang="en-US" sz="1500" dirty="0"/>
              <a:t>个基本要求，其实也是我们日常工作、生活中进行分类思考时需要遵循的基本原则。</a:t>
            </a:r>
            <a:endParaRPr lang="zh-CN" altLang="en-US" sz="15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公理化体系总结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/>
              <a:t>基于无法</a:t>
            </a:r>
            <a:r>
              <a:rPr lang="zh-CN" altLang="en-US" dirty="0" smtClean="0"/>
              <a:t>辩驳的</a:t>
            </a:r>
            <a:r>
              <a:rPr lang="zh-CN" altLang="en-US" dirty="0"/>
              <a:t>公理、假设、定义，进行逻辑推导，构建知识大厦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结论</a:t>
            </a:r>
            <a:r>
              <a:rPr lang="en-US" altLang="zh-CN" dirty="0" smtClean="0"/>
              <a:t>=</a:t>
            </a:r>
            <a:r>
              <a:rPr lang="zh-CN" altLang="en-US" dirty="0" smtClean="0"/>
              <a:t>公理</a:t>
            </a:r>
            <a:r>
              <a:rPr lang="en-US" altLang="zh-CN" dirty="0" smtClean="0"/>
              <a:t>+</a:t>
            </a:r>
            <a:r>
              <a:rPr lang="zh-CN" altLang="en-US" dirty="0" smtClean="0"/>
              <a:t>逻辑推导</a:t>
            </a:r>
            <a:r>
              <a:rPr lang="en-US" altLang="zh-CN" dirty="0" smtClean="0"/>
              <a:t>1+</a:t>
            </a:r>
            <a:r>
              <a:rPr lang="zh-CN" altLang="en-US" dirty="0"/>
              <a:t>逻辑</a:t>
            </a:r>
            <a:r>
              <a:rPr lang="zh-CN" altLang="en-US" dirty="0" smtClean="0"/>
              <a:t>推导</a:t>
            </a:r>
            <a:r>
              <a:rPr lang="en-US" altLang="zh-CN" dirty="0" smtClean="0"/>
              <a:t>2+</a:t>
            </a:r>
            <a:r>
              <a:rPr lang="zh-CN" altLang="en-US" dirty="0" smtClean="0"/>
              <a:t>。。。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另外的启示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去怀疑问题的完整性，现实世界的问题不是高考题那样前提条件都给你说清楚了，现实世界需要你</a:t>
            </a:r>
            <a:r>
              <a:rPr lang="zh-CN" altLang="en-US" sz="2400" dirty="0" smtClean="0">
                <a:solidFill>
                  <a:srgbClr val="FF0000"/>
                </a:solidFill>
              </a:rPr>
              <a:t>自己去</a:t>
            </a:r>
            <a:r>
              <a:rPr lang="zh-CN" altLang="en-US" sz="2400" dirty="0" smtClean="0"/>
              <a:t>通过对话、搜索  </a:t>
            </a:r>
            <a:r>
              <a:rPr lang="zh-CN" altLang="en-US" sz="2400" dirty="0" smtClean="0">
                <a:solidFill>
                  <a:srgbClr val="FF0000"/>
                </a:solidFill>
              </a:rPr>
              <a:t>完善问题</a:t>
            </a:r>
            <a:r>
              <a:rPr lang="zh-CN" altLang="en-US" sz="2400" dirty="0" smtClean="0"/>
              <a:t>，把那些隐含的公理、假设、定义，挑明并达成共识，而后再去解决。</a:t>
            </a:r>
            <a:endParaRPr lang="en-US" altLang="zh-CN" sz="2400" dirty="0" smtClean="0"/>
          </a:p>
          <a:p>
            <a:r>
              <a:rPr lang="zh-CN" altLang="en-US" sz="2400" dirty="0" smtClean="0"/>
              <a:t>其实就是当自己脑子一团乱麻时，想一想，因果关系的源头在哪里，从源头开始逐渐理顺逻辑。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000" dirty="0" smtClean="0"/>
              <a:t>比如偷金豆游戏的假设就是：我们的目标客户喜欢偷的感觉。</a:t>
            </a:r>
            <a:endParaRPr lang="en-US" altLang="zh-CN" sz="2000" dirty="0" smtClean="0"/>
          </a:p>
          <a:p>
            <a:r>
              <a:rPr lang="zh-CN" altLang="en-US" sz="2000" dirty="0"/>
              <a:t>偷金</a:t>
            </a:r>
            <a:r>
              <a:rPr lang="zh-CN" altLang="en-US" sz="2000" dirty="0" smtClean="0"/>
              <a:t>豆游戏就是基于这样的假设去推导产品逻辑的。</a:t>
            </a:r>
            <a:endParaRPr lang="en-US" altLang="zh-CN" sz="2000" dirty="0" smtClean="0"/>
          </a:p>
          <a:p>
            <a:r>
              <a:rPr lang="zh-CN" altLang="en-US" sz="2000" dirty="0" smtClean="0"/>
              <a:t>这个假设值得怀疑吗？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实验，为了知识迭代</a:t>
            </a:r>
            <a:endParaRPr lang="zh-CN" altLang="en-US" dirty="0"/>
          </a:p>
        </p:txBody>
      </p:sp>
      <p:pic>
        <p:nvPicPr>
          <p:cNvPr id="1026" name="Picture 2" descr="https://pic2.zhimg.com/80/v2-2517872ecf38d956d39471b45c948ec1_hd.jp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3" y="2514600"/>
            <a:ext cx="8874814" cy="26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094672" y="1596787"/>
            <a:ext cx="2954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基于观测数据修正模型参数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模型的改革与革命</a:t>
            </a:r>
            <a:endParaRPr lang="zh-CN" altLang="en-US" dirty="0"/>
          </a:p>
        </p:txBody>
      </p:sp>
      <p:pic>
        <p:nvPicPr>
          <p:cNvPr id="2050" name="Picture 2" descr="preview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1691"/>
            <a:ext cx="822960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2286</Words>
  <Application>WPS 演示</Application>
  <PresentationFormat>全屏显示(4:3)</PresentationFormat>
  <Paragraphs>151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Arial Unicode MS</vt:lpstr>
      <vt:lpstr>Office Theme</vt:lpstr>
      <vt:lpstr>科学、AI、建模概念理解 及反欺诈工作分享</vt:lpstr>
      <vt:lpstr>爱因斯坦谈科学起源</vt:lpstr>
      <vt:lpstr>科学的两条腿</vt:lpstr>
      <vt:lpstr>公理化方法开端 http://blog.sina.com.cn/s/blog_569352fa0102w3ya.html  </vt:lpstr>
      <vt:lpstr>公理的基本要求 </vt:lpstr>
      <vt:lpstr>公理化体系总结</vt:lpstr>
      <vt:lpstr>另外的启示</vt:lpstr>
      <vt:lpstr>实验，为了知识迭代</vt:lpstr>
      <vt:lpstr>模型的改革与革命</vt:lpstr>
      <vt:lpstr>小结</vt:lpstr>
      <vt:lpstr>举例</vt:lpstr>
      <vt:lpstr>AI：发现知识、利用知识</vt:lpstr>
      <vt:lpstr>PowerPoint 演示文稿</vt:lpstr>
      <vt:lpstr>举例：机器学习算法之决策树</vt:lpstr>
      <vt:lpstr>机器学习算法之感知机</vt:lpstr>
      <vt:lpstr>机器学习算法之朴素贝叶斯</vt:lpstr>
      <vt:lpstr>PowerPoint 演示文稿</vt:lpstr>
      <vt:lpstr>机器学习算法总结</vt:lpstr>
      <vt:lpstr>机器学习算法总结</vt:lpstr>
      <vt:lpstr>PowerPoint 演示文稿</vt:lpstr>
      <vt:lpstr>学习凸优化对建模的启示</vt:lpstr>
      <vt:lpstr>全局最优与局部最优</vt:lpstr>
      <vt:lpstr>过拟合与欠拟合</vt:lpstr>
      <vt:lpstr>深度学习与毕加索的牛</vt:lpstr>
      <vt:lpstr>PowerPoint 演示文稿</vt:lpstr>
      <vt:lpstr>深度学习的本质-自动特征提取</vt:lpstr>
      <vt:lpstr>深度学习之词嵌入（word2vec） 本质：自动提取单词特征（特征是机器学出来的，自然语言有时候无法描述）</vt:lpstr>
      <vt:lpstr>其他有意思领域</vt:lpstr>
      <vt:lpstr>其他有意思领域-零次学习</vt:lpstr>
      <vt:lpstr>其他有意思领域-GAN（左右手互博）</vt:lpstr>
      <vt:lpstr>AI应用</vt:lpstr>
      <vt:lpstr>AI入门推荐</vt:lpstr>
      <vt:lpstr>表数据可视化工具-tableau</vt:lpstr>
      <vt:lpstr>图数据可视化工具-Gephi</vt:lpstr>
      <vt:lpstr>图数据可视化工具-Gephi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机器学习分享</dc:title>
  <dc:creator>Administrator</dc:creator>
  <cp:lastModifiedBy>姚忠辉</cp:lastModifiedBy>
  <cp:revision>60</cp:revision>
  <dcterms:created xsi:type="dcterms:W3CDTF">2006-08-16T00:00:00Z</dcterms:created>
  <dcterms:modified xsi:type="dcterms:W3CDTF">2019-07-20T07:32:45Z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